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7" r:id="rId4"/>
    <p:sldId id="262" r:id="rId5"/>
    <p:sldId id="261" r:id="rId6"/>
    <p:sldId id="259" r:id="rId7"/>
    <p:sldId id="260" r:id="rId8"/>
    <p:sldId id="265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451" autoAdjust="0"/>
  </p:normalViewPr>
  <p:slideViewPr>
    <p:cSldViewPr snapToGrid="0">
      <p:cViewPr varScale="1">
        <p:scale>
          <a:sx n="72" d="100"/>
          <a:sy n="72" d="100"/>
        </p:scale>
        <p:origin x="11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35C22-B8EC-425F-88D2-53306B5AC607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A3016-6586-4863-AB44-ECFA0EF836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577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Located</a:t>
            </a:r>
            <a:r>
              <a:rPr lang="fr-CA" dirty="0"/>
              <a:t> in </a:t>
            </a:r>
            <a:r>
              <a:rPr lang="fr-CA" dirty="0" err="1"/>
              <a:t>Montreal</a:t>
            </a:r>
            <a:r>
              <a:rPr lang="fr-CA" dirty="0"/>
              <a:t> </a:t>
            </a:r>
            <a:r>
              <a:rPr lang="fr-CA" dirty="0" err="1"/>
              <a:t>Quebec</a:t>
            </a:r>
            <a:endParaRPr lang="fr-CA" dirty="0"/>
          </a:p>
          <a:p>
            <a:r>
              <a:rPr lang="fr-CA" dirty="0"/>
              <a:t>2 </a:t>
            </a:r>
            <a:r>
              <a:rPr lang="fr-CA" dirty="0" err="1"/>
              <a:t>year</a:t>
            </a:r>
            <a:r>
              <a:rPr lang="fr-CA" dirty="0"/>
              <a:t> – non </a:t>
            </a:r>
            <a:r>
              <a:rPr lang="fr-CA" dirty="0" err="1"/>
              <a:t>thesis</a:t>
            </a:r>
            <a:r>
              <a:rPr lang="fr-CA" dirty="0"/>
              <a:t> program </a:t>
            </a:r>
          </a:p>
          <a:p>
            <a:r>
              <a:rPr lang="fr-CA" dirty="0"/>
              <a:t>About 50 </a:t>
            </a:r>
            <a:r>
              <a:rPr lang="fr-CA" dirty="0" err="1"/>
              <a:t>students</a:t>
            </a:r>
            <a:r>
              <a:rPr lang="fr-CA" dirty="0"/>
              <a:t> per </a:t>
            </a:r>
            <a:r>
              <a:rPr lang="fr-CA" dirty="0" err="1"/>
              <a:t>year</a:t>
            </a:r>
            <a:r>
              <a:rPr lang="en-CA" dirty="0"/>
              <a:t>/ so 100 for all masters </a:t>
            </a:r>
          </a:p>
          <a:p>
            <a:r>
              <a:rPr lang="en-CA" dirty="0"/>
              <a:t>Best part about </a:t>
            </a:r>
            <a:r>
              <a:rPr lang="en-CA" dirty="0" err="1"/>
              <a:t>uni</a:t>
            </a:r>
            <a:r>
              <a:rPr lang="en-CA" dirty="0"/>
              <a:t> is that its In Montreal – lots of </a:t>
            </a:r>
            <a:r>
              <a:rPr lang="en-CA" dirty="0" err="1"/>
              <a:t>frestivals</a:t>
            </a:r>
            <a:r>
              <a:rPr lang="en-CA" dirty="0"/>
              <a:t> opens streets </a:t>
            </a:r>
            <a:r>
              <a:rPr lang="en-CA" dirty="0" err="1"/>
              <a:t>etc</a:t>
            </a:r>
            <a:r>
              <a:rPr lang="en-CA" dirty="0"/>
              <a:t>,</a:t>
            </a:r>
          </a:p>
          <a:p>
            <a:r>
              <a:rPr lang="en-CA" dirty="0"/>
              <a:t>You don’t need to know French to attend the school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A3016-6586-4863-AB44-ECFA0EF836C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4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CV, Transcripts, </a:t>
            </a:r>
            <a:r>
              <a:rPr lang="en-CA" b="0" i="0" dirty="0">
                <a:solidFill>
                  <a:srgbClr val="000000"/>
                </a:solidFill>
                <a:effectLst/>
                <a:latin typeface="McGillSerif-Medium"/>
              </a:rPr>
              <a:t>Electronic letters of reference, Completed program chart, Course descriptions, </a:t>
            </a:r>
            <a:r>
              <a:rPr lang="en-US" b="0" i="0" dirty="0">
                <a:solidFill>
                  <a:srgbClr val="000000"/>
                </a:solidFill>
                <a:effectLst/>
                <a:latin typeface="McGillSerif-Medium"/>
              </a:rPr>
              <a:t>Proof of English language proficiency, </a:t>
            </a:r>
            <a:r>
              <a:rPr lang="en-CA" b="0" i="0" dirty="0">
                <a:solidFill>
                  <a:srgbClr val="000000"/>
                </a:solidFill>
                <a:effectLst/>
                <a:latin typeface="McGillSerif-Medium"/>
              </a:rPr>
              <a:t>e-portfolio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McGillSerif-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i="0" dirty="0">
              <a:solidFill>
                <a:srgbClr val="000000"/>
              </a:solidFill>
              <a:effectLst/>
              <a:latin typeface="McGillSerif-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i="0" dirty="0">
              <a:solidFill>
                <a:srgbClr val="000000"/>
              </a:solidFill>
              <a:effectLst/>
              <a:latin typeface="McGillSerif-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i="0" dirty="0">
              <a:solidFill>
                <a:srgbClr val="000000"/>
              </a:solidFill>
              <a:effectLst/>
              <a:latin typeface="McGillSerif-Medium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A3016-6586-4863-AB44-ECFA0EF836C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549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Micheal – 15 students </a:t>
            </a:r>
          </a:p>
          <a:p>
            <a:r>
              <a:rPr lang="en-CA" dirty="0"/>
              <a:t>Most profs take 1-2 students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A3016-6586-4863-AB44-ECFA0EF836C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195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Pgss</a:t>
            </a:r>
            <a:r>
              <a:rPr lang="en-CA" dirty="0"/>
              <a:t> email </a:t>
            </a:r>
          </a:p>
          <a:p>
            <a:r>
              <a:rPr lang="en-CA" dirty="0" err="1"/>
              <a:t>Gasa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A3016-6586-4863-AB44-ECFA0EF836C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212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52E8-13DE-929D-DB16-B0CF5874B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B1920-528D-AF05-E34F-6D9737FFE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91B01-9D48-34F2-459B-E1E0FDD5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55DD-3A63-4B4D-A678-76F810809BE5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A7E1F-62F0-38C3-00C6-E864CBA0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62A38-0515-BFCD-5F48-E5D95220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EFB8-FEDC-4525-A827-F4A345334D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975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5B08C-AE06-9356-88CD-2A0494324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1A5A2-EFDC-CB90-5811-5C31F21F2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EAFC2-76C4-EEBD-6060-6E628B63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55DD-3A63-4B4D-A678-76F810809BE5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B2B84-356B-973E-9753-AFA0C26C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CB609-4DF4-B2D6-ABF3-5F9354F6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EFB8-FEDC-4525-A827-F4A345334D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737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9284F0-077D-1B61-0431-BEC2A4660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863E2-27A7-27D9-5DDA-5D7F5F555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EEDF7-CAE5-DF2A-3824-69239553A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55DD-3A63-4B4D-A678-76F810809BE5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43634-8C15-2150-E1F5-6A10E5A5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B4F5B-1B52-9250-164B-55BC7481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EFB8-FEDC-4525-A827-F4A345334D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65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84B32-634A-A9E9-9095-CADBD0FE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B0C0-ECB1-B3A2-6B75-2508B3A34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37D8E-DBE3-8310-A02F-A2C03E2B7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55DD-3A63-4B4D-A678-76F810809BE5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FFB59-5565-467E-09DD-FFAD54B56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01481-A3D3-5FFC-80FD-E75DCCEA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EFB8-FEDC-4525-A827-F4A345334D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222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DB8C6-FBA1-DFC3-9B0C-28E68441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AB877-25F8-9E58-E6D6-6BC08C2E5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017C1-3FD5-036C-2D79-C3E92A74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55DD-3A63-4B4D-A678-76F810809BE5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B1146-41E3-486A-B736-82BB96AB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CDCA9-571C-EE94-6212-C6B84AE4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EFB8-FEDC-4525-A827-F4A345334D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112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646CB-0D6F-282B-648A-013095191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8E918-FDF2-159F-EDA0-685C8141D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8C8DC-A8CB-1109-4DCA-86109B678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E6B01-38EA-9101-5E77-74656A5D3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55DD-3A63-4B4D-A678-76F810809BE5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3349B-3FFB-643E-F75C-57635518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765C7-896D-7CE0-9A2F-6C252259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EFB8-FEDC-4525-A827-F4A345334D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286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E1099-E0AE-7A69-D2BC-85721FC64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CE711-3982-1179-1583-89202DEE5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130EB-4BE5-0C29-8D1C-FE55EA856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FD765-E6F2-8F30-DC78-35FB5BDBC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F929F-DD8F-CCAB-7DA0-57D6C90FB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73327-6DB8-CF00-17E6-71D6AD0F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55DD-3A63-4B4D-A678-76F810809BE5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8EB2C3-662E-10B9-1CA5-A6950D0DF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D1DDC0-080E-7C74-406B-545FC30B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EFB8-FEDC-4525-A827-F4A345334D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043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F4F6B-9DBC-DE0D-A44E-F8A1897D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295E0-B768-901D-A241-3ED5D7C8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55DD-3A63-4B4D-A678-76F810809BE5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4827D-D052-3143-4FCF-07669C90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96989-D0D6-6A98-D708-22DF15B8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EFB8-FEDC-4525-A827-F4A345334D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945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5A656-1707-4A49-C5D9-DC421177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55DD-3A63-4B4D-A678-76F810809BE5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B69E57-27BF-0072-E287-A6AFB0E21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E80DF-B758-4FDA-5B04-679C2863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EFB8-FEDC-4525-A827-F4A345334D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50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BE8BF-4928-3673-51BD-38DAE0A6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11409-4FEE-2BFC-A637-D29808753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8F171-8DE2-5648-C5E9-AAD99A2B2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C15F7-0B62-1A95-4B00-6239ACB47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55DD-3A63-4B4D-A678-76F810809BE5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E4D92-27F1-B535-A604-F6023D9D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05E58-74EE-7F64-B11F-A91E1CAE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EFB8-FEDC-4525-A827-F4A345334D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128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74D-01E7-85A9-E093-C6451887F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CE3A16-471B-1DAA-A534-FE421DBE1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FAB-219B-E24F-F63F-8F280FE82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0913A-019F-6CD2-C16C-1C70C9F6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55DD-3A63-4B4D-A678-76F810809BE5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3B551-F65D-29BF-201F-8CC16262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2EAEB-39FA-36B2-D884-A1E620AE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EFB8-FEDC-4525-A827-F4A345334D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52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867D4-D222-E5B0-CC8B-AE22138BA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868CD-B03F-17AF-98F6-80DFF0E35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FD43E-E52D-B027-8062-6E00F9341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855DD-3A63-4B4D-A678-76F810809BE5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B4BDB-942D-5292-5725-F8D714970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21367-6925-8A08-DB8C-E7366D10F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EEFB8-FEDC-4525-A827-F4A345334D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683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marcia.king@mcgill.ca" TargetMode="External"/><Relationship Id="rId4" Type="http://schemas.openxmlformats.org/officeDocument/2006/relationships/hyperlink" Target="mailto:hajara.hameed@mail.mcgill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ntMe">
            <a:extLst>
              <a:ext uri="{FF2B5EF4-FFF2-40B4-BE49-F238E27FC236}">
                <a16:creationId xmlns:a16="http://schemas.microsoft.com/office/drawing/2014/main" id="{865282F6-E85F-520B-FE7C-CA777CD59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CC3106-1955-3AC7-C466-98C873CEC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CA" sz="11500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C00000"/>
                </a:solidFill>
              </a:rPr>
              <a:t>McGill</a:t>
            </a:r>
            <a:r>
              <a:rPr lang="en-CA" sz="4800" dirty="0" err="1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UNIVERSITY</a:t>
            </a:r>
            <a:r>
              <a:rPr lang="en-CA" sz="4800" dirty="0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br>
              <a:rPr lang="en-CA" sz="4800" dirty="0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en-US" sz="4400" dirty="0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PETER GUO-HUA FU SCHOOL OF ARCHITECTURE</a:t>
            </a:r>
            <a:endParaRPr lang="en-CA" sz="11500" dirty="0">
              <a:ln w="22225">
                <a:solidFill>
                  <a:schemeClr val="tx1"/>
                </a:solidFill>
                <a:miter lim="800000"/>
              </a:ln>
              <a:solidFill>
                <a:schemeClr val="tx2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76D9F-A6DE-B3D7-874F-6BC4B1724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200" b="1" i="0" dirty="0">
                <a:solidFill>
                  <a:schemeClr val="tx2"/>
                </a:solidFill>
                <a:effectLst/>
                <a:latin typeface="Adobe Arabic" panose="02040503050201020203" pitchFamily="18" charset="-78"/>
                <a:cs typeface="Adobe Arabic" panose="02040503050201020203" pitchFamily="18" charset="-78"/>
              </a:rPr>
              <a:t>Master of Architecture (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Adobe Arabic" panose="02040503050201020203" pitchFamily="18" charset="-78"/>
                <a:cs typeface="Adobe Arabic" panose="02040503050201020203" pitchFamily="18" charset="-78"/>
              </a:rPr>
              <a:t>M.Arch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Adobe Arabic" panose="02040503050201020203" pitchFamily="18" charset="-78"/>
                <a:cs typeface="Adobe Arabic" panose="02040503050201020203" pitchFamily="18" charset="-78"/>
              </a:rPr>
              <a:t>.) Professional (Non-Thesis)</a:t>
            </a:r>
            <a:r>
              <a:rPr lang="en-US" sz="3200" b="0" i="0" dirty="0">
                <a:solidFill>
                  <a:schemeClr val="tx2"/>
                </a:solidFill>
                <a:effectLst/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endParaRPr lang="en-CA" sz="3200" dirty="0">
              <a:solidFill>
                <a:schemeClr val="tx2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l"/>
            <a:r>
              <a:rPr lang="en-CA" sz="3200" dirty="0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Sherbrooke Street West, Montréal, Qu</a:t>
            </a:r>
            <a:r>
              <a:rPr lang="fr-CA" sz="3200" dirty="0" err="1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ébec</a:t>
            </a:r>
            <a:r>
              <a:rPr lang="fr-CA" sz="3200" dirty="0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, Canada </a:t>
            </a:r>
            <a:endParaRPr lang="en-CA" sz="3200" dirty="0">
              <a:solidFill>
                <a:schemeClr val="tx2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l"/>
            <a:r>
              <a:rPr lang="en-CA" sz="1800" dirty="0">
                <a:solidFill>
                  <a:schemeClr val="tx2"/>
                </a:solidFill>
              </a:rPr>
              <a:t>Presentation by Nida Hameed</a:t>
            </a:r>
          </a:p>
        </p:txBody>
      </p:sp>
    </p:spTree>
    <p:extLst>
      <p:ext uri="{BB962C8B-B14F-4D97-AF65-F5344CB8AC3E}">
        <p14:creationId xmlns:p14="http://schemas.microsoft.com/office/powerpoint/2010/main" val="1580078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cGill University Campus in Montreal.">
            <a:extLst>
              <a:ext uri="{FF2B5EF4-FFF2-40B4-BE49-F238E27FC236}">
                <a16:creationId xmlns:a16="http://schemas.microsoft.com/office/drawing/2014/main" id="{374D9766-4F9B-90F8-68EE-6E723576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C179E7-A3DA-8D63-F805-F6F976AA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C00000"/>
                </a:solidFill>
              </a:rPr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C8CB2-4C6C-D19E-6F91-7643C190B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b="0" i="0" dirty="0">
                <a:effectLst/>
              </a:rPr>
              <a:t>The deadline for submission of your online application and </a:t>
            </a:r>
            <a:r>
              <a:rPr lang="en-US" sz="3200" b="1" i="0" dirty="0">
                <a:effectLst/>
              </a:rPr>
              <a:t>all </a:t>
            </a:r>
            <a:r>
              <a:rPr lang="en-US" sz="3200" b="0" i="0" dirty="0">
                <a:effectLst/>
              </a:rPr>
              <a:t>supporting documents is </a:t>
            </a:r>
            <a:r>
              <a:rPr lang="en-US" sz="3200" b="1" i="0" dirty="0">
                <a:solidFill>
                  <a:srgbClr val="C00000"/>
                </a:solidFill>
                <a:effectLst/>
              </a:rPr>
              <a:t>December 15.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79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4" name="Rectangle 2083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Freeform: Shape 2085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915134" cy="2251389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D71ABD-4BA5-B8F1-14DA-99F156018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19" y="609600"/>
            <a:ext cx="7039400" cy="1330519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CA" sz="96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C00000"/>
                </a:solidFill>
              </a:rPr>
              <a:t>Program/Costs</a:t>
            </a:r>
            <a:br>
              <a:rPr lang="en-US" kern="1200" dirty="0">
                <a:latin typeface="+mj-lt"/>
                <a:ea typeface="+mj-ea"/>
                <a:cs typeface="+mj-cs"/>
              </a:rPr>
            </a:br>
            <a:r>
              <a:rPr lang="en-US" sz="2400" kern="1200" dirty="0">
                <a:latin typeface="+mj-lt"/>
                <a:ea typeface="+mj-ea"/>
                <a:cs typeface="+mj-cs"/>
              </a:rPr>
              <a:t>NON-THESIS PROGRAM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F532E-D2A7-12A2-54A6-A2AE9CE18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19" y="2549718"/>
            <a:ext cx="5747857" cy="3552969"/>
          </a:xfrm>
        </p:spPr>
        <p:txBody>
          <a:bodyPr>
            <a:normAutofit/>
          </a:bodyPr>
          <a:lstStyle/>
          <a:p>
            <a:r>
              <a:rPr lang="en-CA" sz="2000" dirty="0"/>
              <a:t>Year 1</a:t>
            </a:r>
          </a:p>
          <a:p>
            <a:r>
              <a:rPr lang="en-CA" sz="2000" dirty="0"/>
              <a:t>1</a:t>
            </a:r>
            <a:r>
              <a:rPr lang="en-CA" sz="2000" baseline="30000" dirty="0"/>
              <a:t>st</a:t>
            </a:r>
            <a:r>
              <a:rPr lang="en-CA" sz="2000" dirty="0"/>
              <a:t> Term/ Fall</a:t>
            </a:r>
          </a:p>
          <a:p>
            <a:pPr lvl="1"/>
            <a:r>
              <a:rPr lang="en-CA" sz="1600" dirty="0"/>
              <a:t>Studio – 9 Credits</a:t>
            </a:r>
          </a:p>
          <a:p>
            <a:pPr lvl="1"/>
            <a:r>
              <a:rPr lang="en-CA" sz="1600" dirty="0"/>
              <a:t>Mandatory course- 3 Credits</a:t>
            </a:r>
          </a:p>
          <a:p>
            <a:pPr lvl="1"/>
            <a:r>
              <a:rPr lang="en-CA" sz="1600" dirty="0"/>
              <a:t>One Complementary – 3 Credits </a:t>
            </a:r>
          </a:p>
          <a:p>
            <a:pPr lvl="1"/>
            <a:r>
              <a:rPr lang="en-CA" sz="1600" dirty="0"/>
              <a:t>Subtotal: 15 Credits</a:t>
            </a:r>
          </a:p>
          <a:p>
            <a:r>
              <a:rPr lang="en-CA" sz="2000" dirty="0"/>
              <a:t>2</a:t>
            </a:r>
            <a:r>
              <a:rPr lang="en-CA" sz="2000" baseline="30000" dirty="0"/>
              <a:t>nd</a:t>
            </a:r>
            <a:r>
              <a:rPr lang="en-CA" sz="2000" dirty="0"/>
              <a:t> Term/ Winter</a:t>
            </a:r>
          </a:p>
          <a:p>
            <a:pPr lvl="1"/>
            <a:r>
              <a:rPr lang="en-CA" sz="1600" dirty="0"/>
              <a:t>Studio – 9 Credits</a:t>
            </a:r>
          </a:p>
          <a:p>
            <a:pPr lvl="1"/>
            <a:r>
              <a:rPr lang="en-CA" sz="1600" dirty="0"/>
              <a:t>Two Complementary – 3 Credits Each </a:t>
            </a:r>
          </a:p>
          <a:p>
            <a:pPr lvl="1"/>
            <a:r>
              <a:rPr lang="en-CA" sz="1600" dirty="0"/>
              <a:t>Subtotal: 15 Credits</a:t>
            </a:r>
          </a:p>
        </p:txBody>
      </p:sp>
      <p:sp>
        <p:nvSpPr>
          <p:cNvPr id="2088" name="Freeform: Shape 2087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4" name="Picture 6" descr="Beyond Eurocentrism - The McGill Daily">
            <a:extLst>
              <a:ext uri="{FF2B5EF4-FFF2-40B4-BE49-F238E27FC236}">
                <a16:creationId xmlns:a16="http://schemas.microsoft.com/office/drawing/2014/main" id="{631EC5A8-FAE7-25D6-FBF3-CCA8DDBEC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" b="1"/>
          <a:stretch/>
        </p:blipFill>
        <p:spPr bwMode="auto">
          <a:xfrm>
            <a:off x="7761092" y="771383"/>
            <a:ext cx="3684567" cy="531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0" name="Freeform: Shape 2089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1" y="5800300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2" name="Rectangle 6">
            <a:extLst>
              <a:ext uri="{FF2B5EF4-FFF2-40B4-BE49-F238E27FC236}">
                <a16:creationId xmlns:a16="http://schemas.microsoft.com/office/drawing/2014/main" id="{8D91DE60-2C2D-4D7E-A6B4-C9499017D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82623" y="612877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9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4" name="Rectangle 2083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Freeform: Shape 2085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915134" cy="2251389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D71ABD-4BA5-B8F1-14DA-99F156018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19" y="609600"/>
            <a:ext cx="7039400" cy="1330519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CA" sz="96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C00000"/>
                </a:solidFill>
              </a:rPr>
              <a:t>Program/Costs</a:t>
            </a:r>
            <a:br>
              <a:rPr lang="en-US" kern="1200" dirty="0">
                <a:latin typeface="+mj-lt"/>
                <a:ea typeface="+mj-ea"/>
                <a:cs typeface="+mj-cs"/>
              </a:rPr>
            </a:br>
            <a:r>
              <a:rPr lang="en-US" sz="2400" kern="1200" dirty="0">
                <a:latin typeface="+mj-lt"/>
                <a:ea typeface="+mj-ea"/>
                <a:cs typeface="+mj-cs"/>
              </a:rPr>
              <a:t>NON-THESIS PROGRAM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F532E-D2A7-12A2-54A6-A2AE9CE18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19" y="2549718"/>
            <a:ext cx="5747857" cy="3552969"/>
          </a:xfrm>
        </p:spPr>
        <p:txBody>
          <a:bodyPr>
            <a:normAutofit/>
          </a:bodyPr>
          <a:lstStyle/>
          <a:p>
            <a:r>
              <a:rPr lang="en-CA" sz="2000" dirty="0"/>
              <a:t>Year 2</a:t>
            </a:r>
          </a:p>
          <a:p>
            <a:r>
              <a:rPr lang="en-CA" sz="2000" dirty="0"/>
              <a:t>1</a:t>
            </a:r>
            <a:r>
              <a:rPr lang="en-CA" sz="2000" baseline="30000" dirty="0"/>
              <a:t>st</a:t>
            </a:r>
            <a:r>
              <a:rPr lang="en-CA" sz="2000" dirty="0"/>
              <a:t> Term/ Fall</a:t>
            </a:r>
          </a:p>
          <a:p>
            <a:pPr lvl="1"/>
            <a:r>
              <a:rPr lang="en-CA" sz="1600" dirty="0"/>
              <a:t>Thesis Project – 9 Credits</a:t>
            </a:r>
          </a:p>
          <a:p>
            <a:pPr lvl="1"/>
            <a:r>
              <a:rPr lang="en-CA" sz="1600" dirty="0"/>
              <a:t>Two Complementary – 3 Credits Each </a:t>
            </a:r>
          </a:p>
          <a:p>
            <a:pPr lvl="1"/>
            <a:r>
              <a:rPr lang="en-CA" sz="1600" dirty="0"/>
              <a:t>Subtotal: 15 Credits</a:t>
            </a:r>
          </a:p>
          <a:p>
            <a:r>
              <a:rPr lang="en-CA" sz="2000" dirty="0"/>
              <a:t>2</a:t>
            </a:r>
            <a:r>
              <a:rPr lang="en-CA" sz="2000" baseline="30000" dirty="0"/>
              <a:t>nd</a:t>
            </a:r>
            <a:r>
              <a:rPr lang="en-CA" sz="2000" dirty="0"/>
              <a:t> Term/ Winter</a:t>
            </a:r>
          </a:p>
          <a:p>
            <a:pPr lvl="1"/>
            <a:r>
              <a:rPr lang="en-CA" sz="1600" dirty="0"/>
              <a:t>Thesis Project – 9 Credits</a:t>
            </a:r>
          </a:p>
          <a:p>
            <a:pPr lvl="1"/>
            <a:r>
              <a:rPr lang="en-CA" sz="1600" dirty="0"/>
              <a:t>Mandatory course- 3 Credits</a:t>
            </a:r>
          </a:p>
          <a:p>
            <a:pPr lvl="1"/>
            <a:r>
              <a:rPr lang="en-CA" sz="1600" dirty="0"/>
              <a:t>One Complementary – 3 Credits </a:t>
            </a:r>
          </a:p>
          <a:p>
            <a:pPr lvl="1"/>
            <a:r>
              <a:rPr lang="en-CA" sz="1600" dirty="0"/>
              <a:t>Subtotal: 15 Credits</a:t>
            </a:r>
          </a:p>
        </p:txBody>
      </p:sp>
      <p:sp>
        <p:nvSpPr>
          <p:cNvPr id="2088" name="Freeform: Shape 2087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4" name="Picture 6" descr="Beyond Eurocentrism - The McGill Daily">
            <a:extLst>
              <a:ext uri="{FF2B5EF4-FFF2-40B4-BE49-F238E27FC236}">
                <a16:creationId xmlns:a16="http://schemas.microsoft.com/office/drawing/2014/main" id="{631EC5A8-FAE7-25D6-FBF3-CCA8DDBEC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" b="1"/>
          <a:stretch/>
        </p:blipFill>
        <p:spPr bwMode="auto">
          <a:xfrm>
            <a:off x="7761092" y="771383"/>
            <a:ext cx="3684567" cy="531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0" name="Freeform: Shape 2089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1" y="5800300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2" name="Rectangle 6">
            <a:extLst>
              <a:ext uri="{FF2B5EF4-FFF2-40B4-BE49-F238E27FC236}">
                <a16:creationId xmlns:a16="http://schemas.microsoft.com/office/drawing/2014/main" id="{8D91DE60-2C2D-4D7E-A6B4-C9499017D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82623" y="612877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7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4" name="Rectangle 2083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Freeform: Shape 2085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915134" cy="2251389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D71ABD-4BA5-B8F1-14DA-99F156018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19" y="609600"/>
            <a:ext cx="7039400" cy="1330519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CA" sz="96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C00000"/>
                </a:solidFill>
              </a:rPr>
              <a:t>Program/Costs</a:t>
            </a:r>
            <a:br>
              <a:rPr lang="en-US" kern="1200" dirty="0">
                <a:latin typeface="+mj-lt"/>
                <a:ea typeface="+mj-ea"/>
                <a:cs typeface="+mj-cs"/>
              </a:rPr>
            </a:br>
            <a:r>
              <a:rPr lang="en-US" sz="2400" kern="1200" dirty="0">
                <a:latin typeface="+mj-lt"/>
                <a:ea typeface="+mj-ea"/>
                <a:cs typeface="+mj-cs"/>
              </a:rPr>
              <a:t>NON-THESIS PROGRAM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F532E-D2A7-12A2-54A6-A2AE9CE18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19" y="2549718"/>
            <a:ext cx="5747857" cy="3552969"/>
          </a:xfrm>
        </p:spPr>
        <p:txBody>
          <a:bodyPr>
            <a:normAutofit lnSpcReduction="10000"/>
          </a:bodyPr>
          <a:lstStyle/>
          <a:p>
            <a:r>
              <a:rPr lang="en-CA" sz="2000" dirty="0"/>
              <a:t>Credit Based </a:t>
            </a:r>
          </a:p>
          <a:p>
            <a:r>
              <a:rPr lang="en-CA" sz="2000" dirty="0"/>
              <a:t>Each term = 15 Credits</a:t>
            </a:r>
          </a:p>
          <a:p>
            <a:r>
              <a:rPr lang="en-CA" sz="2000" dirty="0"/>
              <a:t>Total - $1483.65 /  $98.9 Per Credit </a:t>
            </a:r>
          </a:p>
          <a:p>
            <a:pPr lvl="1"/>
            <a:r>
              <a:rPr lang="en-CA" sz="1600" dirty="0">
                <a:solidFill>
                  <a:srgbClr val="C00000"/>
                </a:solidFill>
              </a:rPr>
              <a:t>Qu</a:t>
            </a:r>
            <a:r>
              <a:rPr lang="fr-CA" sz="1600" dirty="0" err="1">
                <a:solidFill>
                  <a:srgbClr val="C00000"/>
                </a:solidFill>
              </a:rPr>
              <a:t>ébec</a:t>
            </a:r>
            <a:r>
              <a:rPr lang="fr-CA" sz="1600" dirty="0">
                <a:solidFill>
                  <a:srgbClr val="C00000"/>
                </a:solidFill>
              </a:rPr>
              <a:t> </a:t>
            </a:r>
            <a:r>
              <a:rPr lang="fr-CA" sz="1600" dirty="0" err="1">
                <a:solidFill>
                  <a:srgbClr val="C00000"/>
                </a:solidFill>
              </a:rPr>
              <a:t>Students</a:t>
            </a:r>
            <a:r>
              <a:rPr lang="fr-CA" sz="1600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fr-CA" sz="1600" dirty="0"/>
              <a:t>2 </a:t>
            </a:r>
            <a:r>
              <a:rPr lang="fr-CA" sz="1600" dirty="0" err="1"/>
              <a:t>Year</a:t>
            </a:r>
            <a:r>
              <a:rPr lang="fr-CA" sz="1600" dirty="0"/>
              <a:t> Total: </a:t>
            </a:r>
            <a:r>
              <a:rPr lang="fr-CA" sz="1600" dirty="0">
                <a:solidFill>
                  <a:srgbClr val="C00000"/>
                </a:solidFill>
              </a:rPr>
              <a:t>$5934.6</a:t>
            </a:r>
          </a:p>
          <a:p>
            <a:r>
              <a:rPr lang="en-CA" sz="2000" dirty="0"/>
              <a:t>Total - $6180 /  $412 Per Credit </a:t>
            </a:r>
            <a:endParaRPr lang="fr-CA" sz="2000" dirty="0"/>
          </a:p>
          <a:p>
            <a:pPr lvl="1"/>
            <a:r>
              <a:rPr lang="fr-CA" sz="1600" dirty="0">
                <a:solidFill>
                  <a:srgbClr val="C00000"/>
                </a:solidFill>
              </a:rPr>
              <a:t>Non- </a:t>
            </a:r>
            <a:r>
              <a:rPr lang="en-CA" sz="1600" dirty="0">
                <a:solidFill>
                  <a:srgbClr val="C00000"/>
                </a:solidFill>
              </a:rPr>
              <a:t>Qu</a:t>
            </a:r>
            <a:r>
              <a:rPr lang="fr-CA" sz="1600" dirty="0" err="1">
                <a:solidFill>
                  <a:srgbClr val="C00000"/>
                </a:solidFill>
              </a:rPr>
              <a:t>ébec</a:t>
            </a:r>
            <a:r>
              <a:rPr lang="fr-CA" sz="1600" dirty="0">
                <a:solidFill>
                  <a:srgbClr val="C00000"/>
                </a:solidFill>
              </a:rPr>
              <a:t> Canadian </a:t>
            </a:r>
            <a:r>
              <a:rPr lang="fr-CA" sz="1600" dirty="0" err="1">
                <a:solidFill>
                  <a:srgbClr val="C00000"/>
                </a:solidFill>
              </a:rPr>
              <a:t>Students</a:t>
            </a:r>
            <a:r>
              <a:rPr lang="fr-CA" sz="1600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fr-CA" sz="1600" dirty="0"/>
              <a:t>2 </a:t>
            </a:r>
            <a:r>
              <a:rPr lang="fr-CA" sz="1600" dirty="0" err="1"/>
              <a:t>Year</a:t>
            </a:r>
            <a:r>
              <a:rPr lang="fr-CA" sz="1600" dirty="0"/>
              <a:t> Total: </a:t>
            </a:r>
            <a:r>
              <a:rPr lang="fr-CA" sz="1600" dirty="0">
                <a:solidFill>
                  <a:srgbClr val="C00000"/>
                </a:solidFill>
              </a:rPr>
              <a:t>$24,720</a:t>
            </a:r>
          </a:p>
          <a:p>
            <a:r>
              <a:rPr lang="en-CA" sz="2000" dirty="0"/>
              <a:t>Total - $13,840 /  $922.67 Per Credit </a:t>
            </a:r>
            <a:endParaRPr lang="fr-CA" sz="2000" dirty="0"/>
          </a:p>
          <a:p>
            <a:pPr lvl="1"/>
            <a:r>
              <a:rPr lang="fr-CA" sz="1600" dirty="0">
                <a:solidFill>
                  <a:srgbClr val="C00000"/>
                </a:solidFill>
              </a:rPr>
              <a:t>International </a:t>
            </a:r>
            <a:r>
              <a:rPr lang="fr-CA" sz="1600" dirty="0" err="1">
                <a:solidFill>
                  <a:srgbClr val="C00000"/>
                </a:solidFill>
              </a:rPr>
              <a:t>Students</a:t>
            </a:r>
            <a:r>
              <a:rPr lang="fr-CA" sz="1600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fr-CA" sz="1600" dirty="0"/>
              <a:t>2 </a:t>
            </a:r>
            <a:r>
              <a:rPr lang="fr-CA" sz="1600" dirty="0" err="1"/>
              <a:t>Year</a:t>
            </a:r>
            <a:r>
              <a:rPr lang="fr-CA" sz="1600" dirty="0"/>
              <a:t> Total: </a:t>
            </a:r>
            <a:r>
              <a:rPr lang="fr-CA" sz="1600" dirty="0">
                <a:solidFill>
                  <a:srgbClr val="C00000"/>
                </a:solidFill>
              </a:rPr>
              <a:t>$55,360</a:t>
            </a:r>
          </a:p>
          <a:p>
            <a:pPr marL="457200" lvl="1" indent="0">
              <a:buNone/>
            </a:pPr>
            <a:endParaRPr lang="fr-CA" sz="1600" dirty="0">
              <a:solidFill>
                <a:srgbClr val="C00000"/>
              </a:solidFill>
            </a:endParaRP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sp>
        <p:nvSpPr>
          <p:cNvPr id="2088" name="Freeform: Shape 2087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4" name="Picture 6" descr="Beyond Eurocentrism - The McGill Daily">
            <a:extLst>
              <a:ext uri="{FF2B5EF4-FFF2-40B4-BE49-F238E27FC236}">
                <a16:creationId xmlns:a16="http://schemas.microsoft.com/office/drawing/2014/main" id="{631EC5A8-FAE7-25D6-FBF3-CCA8DDBEC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" b="1"/>
          <a:stretch/>
        </p:blipFill>
        <p:spPr bwMode="auto">
          <a:xfrm>
            <a:off x="7761092" y="771383"/>
            <a:ext cx="3684567" cy="531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0" name="Freeform: Shape 2089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1" y="5800300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2" name="Rectangle 6">
            <a:extLst>
              <a:ext uri="{FF2B5EF4-FFF2-40B4-BE49-F238E27FC236}">
                <a16:creationId xmlns:a16="http://schemas.microsoft.com/office/drawing/2014/main" id="{8D91DE60-2C2D-4D7E-A6B4-C9499017D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82623" y="612877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4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 photo description available.">
            <a:extLst>
              <a:ext uri="{FF2B5EF4-FFF2-40B4-BE49-F238E27FC236}">
                <a16:creationId xmlns:a16="http://schemas.microsoft.com/office/drawing/2014/main" id="{7B9065C9-3668-74CD-4245-C94C72FBB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4" b="226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CF3B52-D175-A192-C339-41645129B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CA" sz="115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C00000"/>
                </a:solidFill>
              </a:rPr>
              <a:t>Mentor/Advisor Pairing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EEA76-DA5D-F865-67DC-F41969BAE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667698"/>
            <a:ext cx="3479209" cy="120299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CA" sz="3200" dirty="0"/>
              <a:t>Healthcare</a:t>
            </a:r>
          </a:p>
          <a:p>
            <a:pPr algn="l"/>
            <a:r>
              <a:rPr lang="en-CA" sz="3200" dirty="0"/>
              <a:t>Urban Planning</a:t>
            </a:r>
          </a:p>
          <a:p>
            <a:pPr algn="l"/>
            <a:r>
              <a:rPr lang="en-CA" sz="3200" dirty="0"/>
              <a:t>Adaptive Reuse</a:t>
            </a:r>
          </a:p>
          <a:p>
            <a:pPr algn="l"/>
            <a:endParaRPr lang="en-CA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1D528D-0952-9256-05A6-CA73A5DB8B92}"/>
              </a:ext>
            </a:extLst>
          </p:cNvPr>
          <p:cNvSpPr txBox="1"/>
          <p:nvPr/>
        </p:nvSpPr>
        <p:spPr>
          <a:xfrm>
            <a:off x="4175936" y="4625765"/>
            <a:ext cx="705086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2500" dirty="0"/>
              <a:t>Sustainable Residential Development </a:t>
            </a:r>
          </a:p>
          <a:p>
            <a:pPr algn="l"/>
            <a:r>
              <a:rPr lang="en-CA" sz="2500" dirty="0"/>
              <a:t>Art + Architecture </a:t>
            </a:r>
          </a:p>
          <a:p>
            <a:pPr algn="l"/>
            <a:r>
              <a:rPr lang="en-CA" sz="2500" dirty="0" err="1"/>
              <a:t>Etc</a:t>
            </a:r>
            <a:r>
              <a:rPr lang="en-CA" sz="25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949126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39D67-F53A-5DD0-2539-C7D3C4734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0456" y="-659536"/>
            <a:ext cx="4076680" cy="2380681"/>
          </a:xfrm>
        </p:spPr>
        <p:txBody>
          <a:bodyPr anchor="b">
            <a:normAutofit/>
          </a:bodyPr>
          <a:lstStyle/>
          <a:p>
            <a:r>
              <a:rPr lang="en-CA" sz="54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C00000"/>
                </a:solidFill>
              </a:rPr>
              <a:t>Scholarships</a:t>
            </a:r>
            <a:endParaRPr lang="en-CA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2C3B2-E3DD-E4FE-51EC-5CFE3CC9D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4366" y="1919712"/>
            <a:ext cx="4312770" cy="3545424"/>
          </a:xfrm>
        </p:spPr>
        <p:txBody>
          <a:bodyPr anchor="t">
            <a:normAutofit lnSpcReduction="10000"/>
          </a:bodyPr>
          <a:lstStyle/>
          <a:p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McCall McBain</a:t>
            </a:r>
          </a:p>
          <a:p>
            <a:r>
              <a:rPr lang="en-CA" sz="1600" dirty="0">
                <a:solidFill>
                  <a:srgbClr val="C00000"/>
                </a:solidFill>
              </a:rPr>
              <a:t>NSERC/SHERC</a:t>
            </a:r>
          </a:p>
          <a:p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Bourses </a:t>
            </a:r>
            <a:r>
              <a:rPr lang="en-CA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universitaire</a:t>
            </a: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CA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l’OAQ</a:t>
            </a:r>
            <a:endParaRPr lang="en-CA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</a:rPr>
              <a:t>The Bruce Anderson Travel Award in Architecture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Dr. Soo Kim Lan Prize in Architecture</a:t>
            </a:r>
          </a:p>
          <a:p>
            <a:r>
              <a:rPr lang="en-US" sz="1600" dirty="0">
                <a:solidFill>
                  <a:srgbClr val="C00000"/>
                </a:solidFill>
              </a:rPr>
              <a:t>RIBA Norman Foster Travelling Scholarship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Catalli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Scholarship for Sustainable 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Architectural Innovation</a:t>
            </a:r>
          </a:p>
          <a:p>
            <a:r>
              <a:rPr lang="en-US" sz="1600" dirty="0">
                <a:solidFill>
                  <a:srgbClr val="C00000"/>
                </a:solidFill>
              </a:rPr>
              <a:t>A. F. DUNLOP SCHOLARSHIPS – 2023/2024</a:t>
            </a:r>
            <a:endParaRPr lang="en-CA" sz="1600" dirty="0">
              <a:solidFill>
                <a:srgbClr val="C00000"/>
              </a:solidFill>
            </a:endParaRPr>
          </a:p>
          <a:p>
            <a:r>
              <a:rPr lang="en-CA" sz="1600" dirty="0"/>
              <a:t>The John Bland Scholarship</a:t>
            </a:r>
          </a:p>
          <a:p>
            <a:endParaRPr lang="en-CA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2" name="Picture 2" descr="2005-2006 | Peter Guo-hua Fu - McGill University">
            <a:extLst>
              <a:ext uri="{FF2B5EF4-FFF2-40B4-BE49-F238E27FC236}">
                <a16:creationId xmlns:a16="http://schemas.microsoft.com/office/drawing/2014/main" id="{9CC7C44E-61A4-8497-D569-4E224936A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r="6526"/>
          <a:stretch/>
        </p:blipFill>
        <p:spPr bwMode="auto"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5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71D54-84F2-5798-E5E7-AEB01480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6488"/>
            <a:ext cx="5109950" cy="95667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8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C00000"/>
                </a:solidFill>
              </a:rPr>
              <a:t>GASA</a:t>
            </a: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6E5E8E-D1EA-3365-AA5E-797DA64A1E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771" r="-1" b="18264"/>
          <a:stretch/>
        </p:blipFill>
        <p:spPr>
          <a:xfrm>
            <a:off x="5" y="881953"/>
            <a:ext cx="3664827" cy="2310286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3DE4FB-C0FB-21E6-16B6-06B61DC3BA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435" b="6871"/>
          <a:stretch/>
        </p:blipFill>
        <p:spPr>
          <a:xfrm>
            <a:off x="4257921" y="-1"/>
            <a:ext cx="4051910" cy="3192239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96DA2D2-B2BB-A481-B3B8-740DA4D463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30708" b="32476"/>
          <a:stretch/>
        </p:blipFill>
        <p:spPr>
          <a:xfrm>
            <a:off x="8479972" y="863600"/>
            <a:ext cx="2830286" cy="1894535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1F32FB8-0259-7563-8322-4CB32A6BB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387755"/>
            <a:ext cx="5109950" cy="1789207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2000" dirty="0"/>
              <a:t>Tournaments </a:t>
            </a:r>
          </a:p>
          <a:p>
            <a:r>
              <a:rPr lang="en-US" sz="2000" dirty="0"/>
              <a:t>Late Nights</a:t>
            </a:r>
          </a:p>
          <a:p>
            <a:r>
              <a:rPr lang="en-US" sz="2000" dirty="0"/>
              <a:t>Cabin Trip </a:t>
            </a:r>
          </a:p>
          <a:p>
            <a:r>
              <a:rPr lang="en-US" sz="2000" dirty="0"/>
              <a:t>Picture Wall</a:t>
            </a:r>
          </a:p>
          <a:p>
            <a:r>
              <a:rPr lang="en-US" sz="2000" dirty="0"/>
              <a:t>Networking Events</a:t>
            </a:r>
          </a:p>
          <a:p>
            <a:r>
              <a:rPr lang="en-US" sz="2000" dirty="0" err="1"/>
              <a:t>Etc</a:t>
            </a:r>
            <a:r>
              <a:rPr lang="en-US" sz="2000" dirty="0"/>
              <a:t>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34E70E-83B9-8134-2CE7-B2CD838B62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" b="10185"/>
          <a:stretch/>
        </p:blipFill>
        <p:spPr>
          <a:xfrm>
            <a:off x="6243851" y="3338001"/>
            <a:ext cx="2065980" cy="250762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60411F-0307-2B68-6D1F-63FA05D479E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8192" r="3" b="4047"/>
          <a:stretch/>
        </p:blipFill>
        <p:spPr>
          <a:xfrm>
            <a:off x="8937688" y="2919002"/>
            <a:ext cx="3254312" cy="2940275"/>
          </a:xfrm>
          <a:prstGeom prst="rect">
            <a:avLst/>
          </a:prstGeom>
        </p:spPr>
      </p:pic>
      <p:sp>
        <p:nvSpPr>
          <p:cNvPr id="25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46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 School | Peter Guo-hua Fu - McGill University">
            <a:extLst>
              <a:ext uri="{FF2B5EF4-FFF2-40B4-BE49-F238E27FC236}">
                <a16:creationId xmlns:a16="http://schemas.microsoft.com/office/drawing/2014/main" id="{63E85331-A3BA-A977-9C6E-4A75B7F0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4" b="34243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56CCF-46F5-5FFC-5D6E-012A7B75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CA" sz="54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C00000"/>
                </a:solidFill>
              </a:rPr>
              <a:t>Contacts 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15590-89DC-F5B9-A222-0A178A918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hajara.hameed@mail.mcgill.ca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marcia.king@mcgill.ca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CA" u="sng" dirty="0"/>
              <a:t> </a:t>
            </a:r>
            <a:r>
              <a:rPr lang="en-CA" u="sng" dirty="0">
                <a:solidFill>
                  <a:schemeClr val="bg1"/>
                </a:solidFill>
              </a:rPr>
              <a:t>gasa.pgss@mail.mcgill.ca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44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407</Words>
  <Application>Microsoft Office PowerPoint</Application>
  <PresentationFormat>Widescreen</PresentationFormat>
  <Paragraphs>90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Adobe Arabic</vt:lpstr>
      <vt:lpstr>Aptos</vt:lpstr>
      <vt:lpstr>Aptos Display</vt:lpstr>
      <vt:lpstr>Arial</vt:lpstr>
      <vt:lpstr>McGillSerif-Medium</vt:lpstr>
      <vt:lpstr>Office Theme</vt:lpstr>
      <vt:lpstr>McGillUNIVERSITY  PETER GUO-HUA FU SCHOOL OF ARCHITECTURE</vt:lpstr>
      <vt:lpstr>Application</vt:lpstr>
      <vt:lpstr>Program/Costs NON-THESIS PROGRAM</vt:lpstr>
      <vt:lpstr>Program/Costs NON-THESIS PROGRAM</vt:lpstr>
      <vt:lpstr>Program/Costs NON-THESIS PROGRAM</vt:lpstr>
      <vt:lpstr>Mentor/Advisor Pairing</vt:lpstr>
      <vt:lpstr>Scholarships</vt:lpstr>
      <vt:lpstr>GASA</vt:lpstr>
      <vt:lpstr>Contacts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Nida Hameed</dc:creator>
  <cp:lastModifiedBy>Nida Hameed</cp:lastModifiedBy>
  <cp:revision>5</cp:revision>
  <dcterms:created xsi:type="dcterms:W3CDTF">2024-09-17T19:57:23Z</dcterms:created>
  <dcterms:modified xsi:type="dcterms:W3CDTF">2024-09-24T20:38:30Z</dcterms:modified>
</cp:coreProperties>
</file>